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4" r:id="rId4"/>
    <p:sldId id="273" r:id="rId5"/>
    <p:sldId id="260" r:id="rId6"/>
    <p:sldId id="275" r:id="rId7"/>
    <p:sldId id="258" r:id="rId8"/>
    <p:sldId id="276" r:id="rId9"/>
    <p:sldId id="277" r:id="rId10"/>
    <p:sldId id="278" r:id="rId11"/>
    <p:sldId id="281" r:id="rId12"/>
    <p:sldId id="279" r:id="rId13"/>
    <p:sldId id="282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2016-10-19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//upload.wikimedia.org/wikipedia/commons/4/44/Global_Carbon_Emissions.sv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//upload.wikimedia.org/wikipedia/commons/c/c2/Oil_producing_countries_map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0/0c/Acid_rain_woods1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5/5b/Pollution_-_Damaged_by_acid_rain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+mn-ea"/>
                <a:ea typeface="+mn-ea"/>
              </a:rPr>
              <a:t>Ch.4. </a:t>
            </a:r>
            <a:r>
              <a:rPr lang="ko-KR" altLang="en-US" dirty="0" smtClean="0">
                <a:latin typeface="+mn-ea"/>
                <a:ea typeface="+mn-ea"/>
              </a:rPr>
              <a:t>화석 연료와 환경 문제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dirty="0" smtClean="0"/>
          </a:p>
          <a:p>
            <a:r>
              <a:rPr lang="ko-KR" altLang="en-US" dirty="0" smtClean="0"/>
              <a:t>화석 연료</a:t>
            </a:r>
            <a:r>
              <a:rPr lang="en-US" altLang="ko-KR" dirty="0" smtClean="0"/>
              <a:t>(Fossil Fuel)?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석유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천연가스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석탄 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r>
              <a:rPr lang="ko-KR" altLang="en-US" dirty="0" smtClean="0"/>
              <a:t>환경 문제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산성 </a:t>
            </a:r>
            <a:r>
              <a:rPr lang="ko-KR" altLang="en-US" dirty="0" err="1" smtClean="0"/>
              <a:t>강하물</a:t>
            </a:r>
            <a:r>
              <a:rPr lang="ko-KR" altLang="en-US" dirty="0" smtClean="0"/>
              <a:t> </a:t>
            </a:r>
            <a:r>
              <a:rPr lang="en-US" altLang="ko-KR" dirty="0" smtClean="0"/>
              <a:t>Acid </a:t>
            </a:r>
            <a:r>
              <a:rPr lang="en-US" altLang="ko-KR" dirty="0" smtClean="0"/>
              <a:t>deposition</a:t>
            </a:r>
          </a:p>
          <a:p>
            <a:pPr lvl="1"/>
            <a:r>
              <a:rPr lang="ko-KR" altLang="en-US" dirty="0" smtClean="0"/>
              <a:t>산성 광산 배수 </a:t>
            </a:r>
            <a:r>
              <a:rPr lang="en-US" altLang="ko-KR" dirty="0" smtClean="0"/>
              <a:t>Acid </a:t>
            </a:r>
            <a:r>
              <a:rPr lang="en-US" altLang="ko-KR" dirty="0" smtClean="0"/>
              <a:t>mine drainages</a:t>
            </a:r>
          </a:p>
          <a:p>
            <a:pPr lvl="1"/>
            <a:r>
              <a:rPr lang="ko-KR" altLang="en-US" dirty="0" smtClean="0"/>
              <a:t>지구온난화 </a:t>
            </a:r>
            <a:r>
              <a:rPr lang="en-US" altLang="ko-KR" dirty="0" smtClean="0"/>
              <a:t>Global </a:t>
            </a:r>
            <a:r>
              <a:rPr lang="en-US" altLang="ko-KR" dirty="0" smtClean="0"/>
              <a:t>warming</a:t>
            </a:r>
          </a:p>
          <a:p>
            <a:pPr lvl="1"/>
            <a:r>
              <a:rPr lang="ko-KR" altLang="en-US" dirty="0" smtClean="0"/>
              <a:t>기타</a:t>
            </a:r>
            <a:r>
              <a:rPr lang="en-US" altLang="ko-KR" dirty="0" smtClean="0"/>
              <a:t>: </a:t>
            </a:r>
            <a:r>
              <a:rPr lang="en-US" altLang="ko-KR" dirty="0" smtClean="0"/>
              <a:t>Ozone, VOC, </a:t>
            </a:r>
            <a:r>
              <a:rPr lang="en-US" altLang="ko-KR" dirty="0" err="1" smtClean="0"/>
              <a:t>Nox</a:t>
            </a:r>
            <a:r>
              <a:rPr lang="en-US" altLang="ko-KR" dirty="0" smtClean="0"/>
              <a:t>, fly ashes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apermasters.com/images/acidification-on-freshwater-research-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667500" cy="5000625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259632" y="6165304"/>
            <a:ext cx="6318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http://www.papermasters.com/images/acidification-on-freshwater-research-paper.jpg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04664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호수의 산성화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ulfur-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8913"/>
            <a:ext cx="8128000" cy="6096000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08038" y="6340475"/>
            <a:ext cx="684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휴먼모음T" pitchFamily="18" charset="-127"/>
                <a:ea typeface="휴먼모음T" pitchFamily="18" charset="-127"/>
              </a:rPr>
              <a:t>From http://faculty.southwest.tn.edu/rburkett/ES%20%20we34.jpg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ko-KR" altLang="en-US" sz="2200" dirty="0" smtClean="0"/>
              <a:t>대기 </a:t>
            </a:r>
            <a:r>
              <a:rPr lang="ko-KR" altLang="en-US" sz="2200" dirty="0" smtClean="0"/>
              <a:t>중 </a:t>
            </a:r>
            <a:r>
              <a:rPr lang="en-US" altLang="ko-KR" sz="2200" dirty="0" smtClean="0"/>
              <a:t>S</a:t>
            </a:r>
            <a:r>
              <a:rPr lang="ko-KR" altLang="en-US" sz="2200" dirty="0" smtClean="0"/>
              <a:t>의 기원</a:t>
            </a:r>
            <a:endParaRPr lang="en-US" altLang="ko-KR" sz="2200" dirty="0" smtClean="0"/>
          </a:p>
          <a:p>
            <a:pPr lvl="2"/>
            <a:r>
              <a:rPr lang="ko-KR" altLang="en-US" dirty="0" smtClean="0"/>
              <a:t>해염 </a:t>
            </a:r>
            <a:r>
              <a:rPr lang="en-US" altLang="ko-KR" dirty="0" smtClean="0"/>
              <a:t>Sea </a:t>
            </a:r>
            <a:r>
              <a:rPr lang="en-US" altLang="ko-KR" dirty="0" smtClean="0"/>
              <a:t>salt spray (SO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생물 기원 </a:t>
            </a:r>
            <a:r>
              <a:rPr lang="en-US" altLang="ko-KR" dirty="0" smtClean="0"/>
              <a:t>(</a:t>
            </a:r>
            <a:r>
              <a:rPr lang="en-US" altLang="ko-KR" dirty="0" smtClean="0"/>
              <a:t>DMS, DMDS)</a:t>
            </a:r>
          </a:p>
          <a:p>
            <a:pPr lvl="2"/>
            <a:r>
              <a:rPr lang="ko-KR" altLang="en-US" dirty="0" smtClean="0"/>
              <a:t>화산 </a:t>
            </a:r>
            <a:r>
              <a:rPr lang="en-US" altLang="ko-KR" dirty="0" smtClean="0"/>
              <a:t>(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S, 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오염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인간</a:t>
            </a:r>
            <a:r>
              <a:rPr lang="en-US" altLang="ko-KR" dirty="0" smtClean="0"/>
              <a:t> </a:t>
            </a:r>
            <a:r>
              <a:rPr lang="en-US" altLang="ko-KR" dirty="0" smtClean="0"/>
              <a:t>(H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S, 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ko-KR" altLang="en-US" sz="2200" dirty="0" smtClean="0"/>
              <a:t>화석 연료 내 황</a:t>
            </a:r>
            <a:endParaRPr lang="en-US" altLang="ko-KR" sz="2200" dirty="0" smtClean="0"/>
          </a:p>
          <a:p>
            <a:pPr lvl="2"/>
            <a:r>
              <a:rPr lang="ko-KR" altLang="en-US" dirty="0" err="1" smtClean="0"/>
              <a:t>무기황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Sulfides: FeS</a:t>
            </a:r>
            <a:r>
              <a:rPr lang="en-US" altLang="ko-KR" baseline="-25000" dirty="0" smtClean="0"/>
              <a:t>2</a:t>
            </a:r>
          </a:p>
          <a:p>
            <a:pPr lvl="3"/>
            <a:r>
              <a:rPr lang="en-US" altLang="ko-KR" dirty="0" smtClean="0"/>
              <a:t>Sulfates:CaSO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.2H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</a:t>
            </a:r>
          </a:p>
          <a:p>
            <a:pPr lvl="3"/>
            <a:r>
              <a:rPr lang="en-US" altLang="ko-KR" dirty="0" smtClean="0"/>
              <a:t>Elemental S</a:t>
            </a:r>
          </a:p>
          <a:p>
            <a:pPr lvl="2"/>
            <a:r>
              <a:rPr lang="ko-KR" altLang="en-US" dirty="0" smtClean="0"/>
              <a:t>유기황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Thiols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Sulfides</a:t>
            </a:r>
          </a:p>
          <a:p>
            <a:pPr lvl="3"/>
            <a:r>
              <a:rPr lang="en-US" altLang="ko-KR" dirty="0" smtClean="0"/>
              <a:t>Disulfides</a:t>
            </a:r>
          </a:p>
          <a:p>
            <a:pPr lvl="3"/>
            <a:r>
              <a:rPr lang="en-US" altLang="ko-KR" dirty="0" err="1" smtClean="0"/>
              <a:t>Thiophenes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Thiolanes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051720" y="63813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</a:t>
            </a:r>
            <a:r>
              <a:rPr lang="en-US" altLang="ko-KR" sz="1000" dirty="0"/>
              <a:t>http://euanmearns.com/global-energy-trends-bp-statistical-review-2014/</a:t>
            </a:r>
            <a:endParaRPr lang="ko-KR" altLang="en-US" sz="1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3646"/>
            <a:ext cx="6696744" cy="5900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899592" y="620688"/>
            <a:ext cx="7560840" cy="56886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674" name="Picture 2" descr="File:Global Carbon Emissions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6200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전지구적 탄소 배출량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051720" y="63813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http://www.getreallist.com/can-renewables-replace-fossil-fuels.html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ile:Oil producing countries map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8274618" cy="36408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세계 원유 생산 지역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11560" y="5157192"/>
            <a:ext cx="26548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http://en.wikipedia.org/wiki/Fossil_fuel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7467600" cy="5760640"/>
          </a:xfrm>
        </p:spPr>
        <p:txBody>
          <a:bodyPr>
            <a:normAutofit/>
          </a:bodyPr>
          <a:lstStyle/>
          <a:p>
            <a:r>
              <a:rPr lang="ko-KR" altLang="en-US" sz="2600" dirty="0" smtClean="0"/>
              <a:t>산성 </a:t>
            </a:r>
            <a:r>
              <a:rPr lang="ko-KR" altLang="en-US" sz="2600" dirty="0" err="1" smtClean="0"/>
              <a:t>강하물</a:t>
            </a:r>
            <a:endParaRPr lang="en-US" altLang="ko-KR" sz="2600" dirty="0" smtClean="0"/>
          </a:p>
          <a:p>
            <a:pPr lvl="1"/>
            <a:endParaRPr lang="en-US" altLang="ko-KR" dirty="0" smtClean="0"/>
          </a:p>
        </p:txBody>
      </p:sp>
      <p:pic>
        <p:nvPicPr>
          <p:cNvPr id="12290" name="Picture 2" descr="http://www.physicalgeography.net/fundamentals/images/acid_depos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534" y="1340768"/>
            <a:ext cx="7663914" cy="482453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971600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http://www.physicalgeography.net/fundamentals/8h.html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ko-KR" altLang="en-US" sz="2200" dirty="0" smtClean="0"/>
              <a:t>산성비</a:t>
            </a:r>
            <a:r>
              <a:rPr lang="en-US" altLang="ko-KR" sz="2200" dirty="0" smtClean="0"/>
              <a:t>? </a:t>
            </a:r>
            <a:r>
              <a:rPr lang="en-US" altLang="ko-KR" sz="2200" dirty="0" smtClean="0"/>
              <a:t>&lt;pH 5.6</a:t>
            </a:r>
          </a:p>
          <a:p>
            <a:pPr lvl="1"/>
            <a:r>
              <a:rPr lang="ko-KR" altLang="en-US" sz="2200" dirty="0" smtClean="0"/>
              <a:t>산성비 내 산의 종류</a:t>
            </a:r>
            <a:r>
              <a:rPr lang="en-US" altLang="ko-KR" sz="2200" dirty="0" smtClean="0"/>
              <a:t>?  </a:t>
            </a:r>
            <a:r>
              <a:rPr lang="en-US" altLang="ko-KR" sz="2200" dirty="0" smtClean="0"/>
              <a:t>H</a:t>
            </a:r>
            <a:r>
              <a:rPr lang="en-US" altLang="ko-KR" sz="2200" baseline="-25000" dirty="0" smtClean="0"/>
              <a:t>2</a:t>
            </a:r>
            <a:r>
              <a:rPr lang="en-US" altLang="ko-KR" sz="2200" dirty="0" smtClean="0"/>
              <a:t>SO</a:t>
            </a:r>
            <a:r>
              <a:rPr lang="en-US" altLang="ko-KR" sz="2200" baseline="-25000" dirty="0" smtClean="0"/>
              <a:t>4</a:t>
            </a:r>
            <a:r>
              <a:rPr lang="en-US" altLang="ko-KR" sz="2200" dirty="0" smtClean="0"/>
              <a:t>, HNO</a:t>
            </a:r>
            <a:r>
              <a:rPr lang="en-US" altLang="ko-KR" sz="2200" baseline="-25000" dirty="0" smtClean="0"/>
              <a:t>3</a:t>
            </a:r>
          </a:p>
          <a:p>
            <a:pPr lvl="1"/>
            <a:r>
              <a:rPr lang="ko-KR" altLang="en-US" sz="2200" dirty="0" smtClean="0"/>
              <a:t>화학 반응</a:t>
            </a:r>
            <a:endParaRPr lang="en-US" altLang="ko-KR" sz="2200" dirty="0" smtClean="0"/>
          </a:p>
          <a:p>
            <a:pPr lvl="2"/>
            <a:r>
              <a:rPr lang="ko-KR" altLang="en-US" dirty="0" smtClean="0"/>
              <a:t>연료 연소로 아황산가스와 </a:t>
            </a:r>
            <a:r>
              <a:rPr lang="ko-KR" altLang="en-US" dirty="0" err="1" smtClean="0"/>
              <a:t>아질산가스</a:t>
            </a:r>
            <a:r>
              <a:rPr lang="ko-KR" altLang="en-US" dirty="0" smtClean="0"/>
              <a:t> 생성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가스들이 황산과 질산으로 바뀜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3"/>
            <a:r>
              <a:rPr lang="ko-KR" altLang="en-US" b="1" dirty="0" smtClean="0"/>
              <a:t>가스 상에서의 반응</a:t>
            </a:r>
            <a:endParaRPr lang="en-US" altLang="ko-KR" b="1" dirty="0" smtClean="0"/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+ OH· → HOSO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</a:t>
            </a:r>
          </a:p>
          <a:p>
            <a:pPr lvl="4"/>
            <a:r>
              <a:rPr lang="en-US" altLang="ko-KR" dirty="0" smtClean="0"/>
              <a:t>HOSO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 + 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→ HO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 + SO</a:t>
            </a:r>
            <a:r>
              <a:rPr lang="en-US" altLang="ko-KR" baseline="-25000" dirty="0" smtClean="0"/>
              <a:t>3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 (g) +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(l) →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SO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 (l)</a:t>
            </a:r>
          </a:p>
          <a:p>
            <a:pPr lvl="4"/>
            <a:r>
              <a:rPr lang="en-US" altLang="ko-KR" dirty="0" smtClean="0"/>
              <a:t>NO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+ OH· → HNO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 </a:t>
            </a:r>
          </a:p>
          <a:p>
            <a:pPr lvl="3"/>
            <a:r>
              <a:rPr lang="ko-KR" altLang="en-US" b="1" dirty="0" smtClean="0"/>
              <a:t>구름 물 방울에서의 반응</a:t>
            </a:r>
            <a:endParaRPr lang="en-US" altLang="ko-KR" b="1" dirty="0" smtClean="0"/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(g) +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 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</a:t>
            </a:r>
          </a:p>
          <a:p>
            <a:pPr lvl="4"/>
            <a:r>
              <a:rPr lang="en-US" altLang="ko-KR" dirty="0" smtClean="0"/>
              <a:t>SO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·H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 =H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HSO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−</a:t>
            </a:r>
            <a:r>
              <a:rPr lang="en-US" altLang="ko-KR" dirty="0" smtClean="0"/>
              <a:t> </a:t>
            </a:r>
          </a:p>
          <a:p>
            <a:pPr lvl="4"/>
            <a:r>
              <a:rPr lang="en-US" altLang="ko-KR" dirty="0" smtClean="0"/>
              <a:t>HSO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−</a:t>
            </a:r>
            <a:r>
              <a:rPr lang="en-US" altLang="ko-KR" dirty="0" smtClean="0"/>
              <a:t> =H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 + SO</a:t>
            </a:r>
            <a:r>
              <a:rPr lang="en-US" altLang="ko-KR" baseline="-25000" dirty="0" smtClean="0"/>
              <a:t>3</a:t>
            </a:r>
            <a:r>
              <a:rPr lang="en-US" altLang="ko-KR" baseline="30000" dirty="0" smtClean="0"/>
              <a:t>2−</a:t>
            </a:r>
            <a:endParaRPr lang="en-US" altLang="ko-K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pPr lvl="1"/>
            <a:r>
              <a:rPr lang="ko-KR" altLang="en-US" sz="2200" dirty="0" smtClean="0"/>
              <a:t>산화제 </a:t>
            </a:r>
            <a:r>
              <a:rPr lang="en-US" altLang="ko-KR" sz="2200" dirty="0" smtClean="0"/>
              <a:t>Oxidant</a:t>
            </a:r>
            <a:endParaRPr lang="en-US" altLang="ko-KR" sz="2200" dirty="0" smtClean="0"/>
          </a:p>
          <a:p>
            <a:pPr lvl="2"/>
            <a:r>
              <a:rPr lang="en-US" altLang="ko-KR" sz="1800" dirty="0" smtClean="0"/>
              <a:t>O</a:t>
            </a:r>
            <a:r>
              <a:rPr lang="en-US" altLang="ko-KR" sz="1800" baseline="-25000" dirty="0" smtClean="0"/>
              <a:t>3</a:t>
            </a:r>
          </a:p>
          <a:p>
            <a:pPr lvl="2"/>
            <a:r>
              <a:rPr lang="en-US" altLang="ko-KR" sz="1800" dirty="0" smtClean="0"/>
              <a:t>H</a:t>
            </a:r>
            <a:r>
              <a:rPr lang="en-US" altLang="ko-KR" sz="1800" baseline="-25000" dirty="0" smtClean="0"/>
              <a:t>2</a:t>
            </a:r>
            <a:r>
              <a:rPr lang="en-US" altLang="ko-KR" sz="1800" dirty="0" smtClean="0"/>
              <a:t>O</a:t>
            </a:r>
            <a:r>
              <a:rPr lang="en-US" altLang="ko-KR" sz="1800" baseline="-25000" dirty="0" smtClean="0"/>
              <a:t>2</a:t>
            </a:r>
          </a:p>
          <a:p>
            <a:pPr lvl="2"/>
            <a:r>
              <a:rPr lang="en-US" altLang="ko-KR" sz="1800" dirty="0" smtClean="0"/>
              <a:t>O</a:t>
            </a:r>
            <a:r>
              <a:rPr lang="en-US" altLang="ko-KR" sz="1800" baseline="-25000" dirty="0" smtClean="0"/>
              <a:t>2</a:t>
            </a:r>
            <a:r>
              <a:rPr lang="en-US" altLang="ko-KR" sz="1800" dirty="0" smtClean="0"/>
              <a:t>.</a:t>
            </a:r>
            <a:endParaRPr lang="en-US" altLang="ko-KR" sz="2000" dirty="0" smtClean="0"/>
          </a:p>
          <a:p>
            <a:pPr lvl="1"/>
            <a:r>
              <a:rPr lang="ko-KR" altLang="en-US" sz="2200" dirty="0" smtClean="0"/>
              <a:t>산성비에 의한 피해</a:t>
            </a:r>
            <a:endParaRPr lang="en-US" altLang="ko-KR" sz="2200" dirty="0" smtClean="0"/>
          </a:p>
          <a:p>
            <a:pPr lvl="2"/>
            <a:r>
              <a:rPr lang="ko-KR" altLang="en-US" sz="2000" dirty="0" smtClean="0"/>
              <a:t>삼림 및 식생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건물 및 석조 문화 유산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호수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토양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인간의 건강</a:t>
            </a:r>
            <a:endParaRPr lang="en-US" altLang="ko-K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ile:Acid rain woods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620000" cy="5715000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827584" y="116632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산성비에 의한 삼림 훼손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Jizera</a:t>
            </a:r>
            <a:r>
              <a:rPr lang="en-US" altLang="ko-KR" dirty="0" smtClean="0"/>
              <a:t> Mountains, Czech Republic</a:t>
            </a:r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899592" y="6381328"/>
            <a:ext cx="29434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http://en.wikipedia.org/wiki/Acid_deposition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ile:Pollution - Damaged by acid ra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620000" cy="507682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899592" y="6381328"/>
            <a:ext cx="29434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http://en.wikipedia.org/wiki/Acid_deposition</a:t>
            </a:r>
            <a:endParaRPr lang="ko-KR" altLang="en-US" sz="1000" dirty="0"/>
          </a:p>
        </p:txBody>
      </p:sp>
      <p:sp>
        <p:nvSpPr>
          <p:cNvPr id="4" name="직사각형 3"/>
          <p:cNvSpPr/>
          <p:nvPr/>
        </p:nvSpPr>
        <p:spPr>
          <a:xfrm>
            <a:off x="755576" y="548680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산성비에 의한 석상 부식</a:t>
            </a:r>
            <a:endParaRPr lang="en-US" altLang="ko-K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763</TotalTime>
  <Words>262</Words>
  <Application>Microsoft Office PowerPoint</Application>
  <PresentationFormat>화면 슬라이드 쇼(4:3)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테크닉</vt:lpstr>
      <vt:lpstr>Ch.4. 화석 연료와 환경 문제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Natural Science Dean</cp:lastModifiedBy>
  <cp:revision>72</cp:revision>
  <dcterms:created xsi:type="dcterms:W3CDTF">2012-02-18T07:01:10Z</dcterms:created>
  <dcterms:modified xsi:type="dcterms:W3CDTF">2016-10-19T02:48:17Z</dcterms:modified>
</cp:coreProperties>
</file>